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9" r:id="rId5"/>
    <p:sldId id="316" r:id="rId6"/>
    <p:sldId id="327" r:id="rId7"/>
    <p:sldId id="315" r:id="rId8"/>
    <p:sldId id="330" r:id="rId9"/>
    <p:sldId id="328" r:id="rId10"/>
    <p:sldId id="329" r:id="rId11"/>
    <p:sldId id="331" r:id="rId12"/>
    <p:sldId id="317" r:id="rId13"/>
    <p:sldId id="332" r:id="rId14"/>
    <p:sldId id="333" r:id="rId15"/>
    <p:sldId id="334" r:id="rId16"/>
    <p:sldId id="335" r:id="rId17"/>
    <p:sldId id="336" r:id="rId18"/>
    <p:sldId id="265" r:id="rId19"/>
  </p:sldIdLst>
  <p:sldSz cx="12192000" cy="6858000"/>
  <p:notesSz cx="6858000" cy="9144000"/>
  <p:custDataLst>
    <p:tags r:id="rId26"/>
  </p:custData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9" autoAdjust="0"/>
    <p:restoredTop sz="96190"/>
  </p:normalViewPr>
  <p:slideViewPr>
    <p:cSldViewPr>
      <p:cViewPr varScale="1">
        <p:scale>
          <a:sx n="105" d="100"/>
          <a:sy n="105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7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19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emf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emf"/><Relationship Id="rId6" Type="http://schemas.openxmlformats.org/officeDocument/2006/relationships/tags" Target="../tags/tag23.xml"/><Relationship Id="rId5" Type="http://schemas.openxmlformats.org/officeDocument/2006/relationships/image" Target="../media/image21.emf"/><Relationship Id="rId4" Type="http://schemas.openxmlformats.org/officeDocument/2006/relationships/tags" Target="../tags/tag22.xml"/><Relationship Id="rId3" Type="http://schemas.openxmlformats.org/officeDocument/2006/relationships/image" Target="../media/image20.emf"/><Relationship Id="rId2" Type="http://schemas.openxmlformats.org/officeDocument/2006/relationships/tags" Target="../tags/tag2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emf"/><Relationship Id="rId6" Type="http://schemas.openxmlformats.org/officeDocument/2006/relationships/tags" Target="../tags/tag26.xml"/><Relationship Id="rId5" Type="http://schemas.openxmlformats.org/officeDocument/2006/relationships/image" Target="../media/image24.emf"/><Relationship Id="rId4" Type="http://schemas.openxmlformats.org/officeDocument/2006/relationships/tags" Target="../tags/tag25.xml"/><Relationship Id="rId3" Type="http://schemas.openxmlformats.org/officeDocument/2006/relationships/image" Target="../media/image23.emf"/><Relationship Id="rId2" Type="http://schemas.openxmlformats.org/officeDocument/2006/relationships/tags" Target="../tags/tag2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emf"/><Relationship Id="rId8" Type="http://schemas.openxmlformats.org/officeDocument/2006/relationships/tags" Target="../tags/tag7.xml"/><Relationship Id="rId7" Type="http://schemas.openxmlformats.org/officeDocument/2006/relationships/image" Target="../media/image11.emf"/><Relationship Id="rId6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tags" Target="../tags/tag5.xml"/><Relationship Id="rId3" Type="http://schemas.openxmlformats.org/officeDocument/2006/relationships/image" Target="../media/image9.emf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5.emf"/><Relationship Id="rId7" Type="http://schemas.openxmlformats.org/officeDocument/2006/relationships/tags" Target="../tags/tag16.xml"/><Relationship Id="rId6" Type="http://schemas.openxmlformats.org/officeDocument/2006/relationships/image" Target="../media/image14.emf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7.emf"/><Relationship Id="rId11" Type="http://schemas.openxmlformats.org/officeDocument/2006/relationships/tags" Target="../tags/tag18.xml"/><Relationship Id="rId10" Type="http://schemas.openxmlformats.org/officeDocument/2006/relationships/image" Target="../media/image16.emf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573087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5047" y="2681774"/>
            <a:ext cx="702203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</a:t>
            </a:r>
            <a:r>
              <a:rPr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ransmission and </a:t>
            </a:r>
            <a:r>
              <a:rPr lang="en-US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etection of </a:t>
            </a:r>
            <a:endParaRPr sz="2400" b="1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preambles in PRACH</a:t>
            </a:r>
            <a:endParaRPr sz="2400" b="1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Detection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396848" cy="530492"/>
            <a:chOff x="4299773" y="1452059"/>
            <a:chExt cx="33968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7412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Preamble Detection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Detection</a:t>
            </a:r>
            <a:endParaRPr 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32890" y="1319530"/>
            <a:ext cx="95313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the detection part of the pilot sequence, we will add Gaussian white noise to the pilot sequence and make cross correlation with the original four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respectively. We will analyze the pilot sequence at the transmitter by observing the image of the results of their cross correlation operations. Next, we will use the transmit format_ 0 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as an example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75460" y="3429000"/>
            <a:ext cx="5669915" cy="22472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00110" y="3933190"/>
            <a:ext cx="2564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Cross correlation operation at the receiv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左箭头 16"/>
          <p:cNvSpPr/>
          <p:nvPr/>
        </p:nvSpPr>
        <p:spPr>
          <a:xfrm>
            <a:off x="7639050" y="4364990"/>
            <a:ext cx="797560" cy="360045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396848" cy="530492"/>
            <a:chOff x="4299773" y="1452059"/>
            <a:chExt cx="33968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7412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Preamble Detection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Detection</a:t>
            </a:r>
            <a:endParaRPr 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3025" y="1700530"/>
            <a:ext cx="4135755" cy="3400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67755" y="1844675"/>
            <a:ext cx="5209540" cy="3169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Through observation, when the transmitting end emits a format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_0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reamble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the received pilot and the format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_0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original 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reamble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 are cross-correlated at the receiving end. The resulting graph is symmetrical on both sides, and the cross-correlation function has only one peak located at the center of the X-axis, indicating a high correlation between the two signals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396848" cy="530492"/>
            <a:chOff x="4299773" y="1452059"/>
            <a:chExt cx="33968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7412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Preamble Detection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Detection</a:t>
            </a:r>
            <a:endParaRPr 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44930" y="3242310"/>
            <a:ext cx="2976245" cy="24472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99330" y="3248025"/>
            <a:ext cx="2970530" cy="24415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04200" y="3248660"/>
            <a:ext cx="2911475" cy="23742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56030" y="1268730"/>
            <a:ext cx="9939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correlation functions between the transmission signal and the remaining three forms of 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we found that the amplitude map of the cross-correlation function is asymmetric , indicating that the two are not related and it can be determined that they are not the same 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reamble.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396848" cy="530492"/>
            <a:chOff x="4299773" y="1452059"/>
            <a:chExt cx="33968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7412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Preamble Detection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Detection</a:t>
            </a:r>
            <a:endParaRPr 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56030" y="1268730"/>
            <a:ext cx="9939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verify the accuracy of our theory, we cross-correlated the results of the remaining three sets of pilots passing through the AWGN channel with their original signals. The results showed that these cross-correlation graphs were all symmetric, indicating that this verification method is feasible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3490" y="3247390"/>
            <a:ext cx="3054350" cy="2476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31385" y="3260090"/>
            <a:ext cx="2988945" cy="24237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66735" y="3259455"/>
            <a:ext cx="3013075" cy="24174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Summary and Experience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4224888" cy="530492"/>
            <a:chOff x="4299773" y="1452059"/>
            <a:chExt cx="422488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356933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Summary and Experience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6635" y="908685"/>
            <a:ext cx="1026477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this assignment, we first used the built-in toolkit of MATLAB to establish a four segment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 according to relevant standards. Then, we added noise to the four segment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 to simulate the actual transmission environment. At the receiving end, we performed cross correlation operations between the four segment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 of the simulated channel and the original sequence. If the amplitude map obtained is symmetrical and has a peak in the center of the image, we determine that it is the corresponding original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assignment, we have gained a deeper understanding of 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sequences in PRACH channels and learned how to simulate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sequences using Matlab related tool packages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86384" y="3650498"/>
            <a:ext cx="56197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 for Listening !</a:t>
            </a:r>
            <a:endParaRPr lang="en-US" altLang="zh-SG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440108" y="908749"/>
            <a:ext cx="4002003" cy="556383"/>
            <a:chOff x="4299773" y="1452059"/>
            <a:chExt cx="4002003" cy="556383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34645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generation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440108" y="1989045"/>
            <a:ext cx="965433" cy="530492"/>
            <a:chOff x="4299773" y="2134951"/>
            <a:chExt cx="965433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309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40108" y="1988694"/>
            <a:ext cx="4437613" cy="1535574"/>
            <a:chOff x="4299773" y="1812761"/>
            <a:chExt cx="4437613" cy="1535574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1812761"/>
              <a:ext cx="3782060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8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T</a:t>
              </a:r>
              <a:r>
                <a:rPr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ransmission</a:t>
              </a:r>
              <a:endParaRPr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5095875" y="2981325"/>
            <a:ext cx="31680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Preamble Detection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441799" y="4078974"/>
            <a:ext cx="965433" cy="530492"/>
            <a:chOff x="4299773" y="2134951"/>
            <a:chExt cx="965433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4955326" y="2169364"/>
              <a:ext cx="309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95661" y="4077479"/>
            <a:ext cx="5224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Experience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Preamble 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549248" cy="530492"/>
            <a:chOff x="4299773" y="1452059"/>
            <a:chExt cx="35492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8936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generation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generation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180" y="3500755"/>
            <a:ext cx="11112500" cy="1981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8050" y="1484630"/>
            <a:ext cx="10755630" cy="1965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From the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slides in class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we can see that there are four main types of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signals supported for transmission on the PRACH channel, namely format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0, format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1, format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2, and format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The characteristics of these four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signals are shown in the table below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549248" cy="530492"/>
            <a:chOff x="4299773" y="1452059"/>
            <a:chExt cx="35492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8936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generation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generation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8130" y="1280795"/>
            <a:ext cx="96602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used the toolkit in MATLAB to generate four pilot sequences, as shown in the following figure. In the next slide, we drew images of the four pilot sequences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31315" y="2631440"/>
            <a:ext cx="9119235" cy="13938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17385" y="4509135"/>
            <a:ext cx="3733165" cy="1005840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 rot="17940000">
            <a:off x="5354955" y="3552825"/>
            <a:ext cx="614680" cy="196024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549248" cy="530492"/>
            <a:chOff x="4299773" y="1452059"/>
            <a:chExt cx="354924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8936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generation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generation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02510" y="1621155"/>
            <a:ext cx="2727325" cy="20910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38950" y="1663700"/>
            <a:ext cx="2680335" cy="20885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01875" y="4134485"/>
            <a:ext cx="2746375" cy="21062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38950" y="4149090"/>
            <a:ext cx="2715260" cy="20821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22600" y="125603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7314565" y="1227455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1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3088005" y="3819525"/>
            <a:ext cx="1484630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314565" y="3766185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Preamble Transmission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922628" cy="530492"/>
            <a:chOff x="4299773" y="1452059"/>
            <a:chExt cx="392262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326707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</a:t>
              </a:r>
              <a:r>
                <a:rPr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ransmission</a:t>
              </a:r>
              <a:endParaRPr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ransmission</a:t>
            </a:r>
            <a:endParaRPr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7805" y="1484630"/>
            <a:ext cx="96342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actual transmission process, we add Gaussian white noise to the actual channel, where the signal-to-noise ratio is set to 30. The following is the matlab code for simulating AWGN channels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and next page is the pilot image after adding noise: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5930" y="3429000"/>
            <a:ext cx="5532120" cy="11487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39175" y="4149090"/>
            <a:ext cx="2171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 = 30</a:t>
            </a:r>
            <a:endParaRPr lang="en-US" altLang="zh-CN" sz="3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上箭头 15"/>
          <p:cNvSpPr/>
          <p:nvPr/>
        </p:nvSpPr>
        <p:spPr>
          <a:xfrm rot="17820000">
            <a:off x="7646035" y="3057525"/>
            <a:ext cx="254635" cy="1806575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4294505" y="4577715"/>
            <a:ext cx="277495" cy="72009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072130" y="5373370"/>
            <a:ext cx="4872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 from Matlab Toolbox</a:t>
            </a:r>
            <a:endParaRPr lang="en-US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922628" cy="530492"/>
            <a:chOff x="4299773" y="1452059"/>
            <a:chExt cx="3922628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326707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Preamble </a:t>
              </a:r>
              <a:r>
                <a:rPr 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T</a:t>
              </a:r>
              <a:r>
                <a:rPr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ransmission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Preamble </a:t>
            </a:r>
            <a:r>
              <a:rPr 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ransmission</a:t>
            </a:r>
            <a:endParaRPr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22600" y="132461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7392035" y="134493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1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3022600" y="3873500"/>
            <a:ext cx="1484630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7426325" y="3933190"/>
            <a:ext cx="155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Format 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51405" y="1692910"/>
            <a:ext cx="2774315" cy="2126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85305" y="1713230"/>
            <a:ext cx="2668905" cy="2046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51405" y="4220845"/>
            <a:ext cx="2801620" cy="21482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887845" y="4293235"/>
            <a:ext cx="2706370" cy="20751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PP_MARK_KEY" val="e1eb0a07-e9c3-43d6-92df-3db16af9ede5"/>
  <p:tag name="COMMONDATA" val="eyJoZGlkIjoiOGIyNjU0ZjliNzNkMGJlNTJlMDAxYWE4MjQzNzRlZm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3539</Words>
  <Application>WPS 演示</Application>
  <PresentationFormat>Widescreen</PresentationFormat>
  <Paragraphs>171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Times New Roman</vt:lpstr>
      <vt:lpstr>黑体</vt:lpstr>
      <vt:lpstr>微软雅黑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.</cp:lastModifiedBy>
  <cp:revision>209</cp:revision>
  <dcterms:created xsi:type="dcterms:W3CDTF">2019-05-07T06:35:00Z</dcterms:created>
  <dcterms:modified xsi:type="dcterms:W3CDTF">2023-04-26T14:21:21Z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04CFAD2B69844A67843890B33C721734_13</vt:lpwstr>
  </property>
</Properties>
</file>